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8E667-941D-46CC-AA1F-820BE1B0C24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CE3A8-672A-4C95-B81F-A614926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E3A8-672A-4C95-B81F-A6149264F4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918648" cy="276373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412776"/>
            <a:ext cx="6616824" cy="309634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600" dirty="0" smtClean="0">
                <a:latin typeface="Garamond" pitchFamily="18" charset="0"/>
              </a:rPr>
              <a:t>Я каждый день и каждый час </a:t>
            </a:r>
          </a:p>
          <a:p>
            <a:pPr algn="ctr"/>
            <a:r>
              <a:rPr lang="ru-RU" sz="4600" dirty="0" smtClean="0">
                <a:latin typeface="Garamond" pitchFamily="18" charset="0"/>
              </a:rPr>
              <a:t>Сказать готово, сколько вас</a:t>
            </a:r>
          </a:p>
          <a:p>
            <a:pPr algn="ctr"/>
            <a:r>
              <a:rPr lang="ru-RU" sz="4600" dirty="0" smtClean="0">
                <a:latin typeface="Garamond" pitchFamily="18" charset="0"/>
              </a:rPr>
              <a:t>И я могу, имей в виду,</a:t>
            </a:r>
          </a:p>
          <a:p>
            <a:pPr algn="ctr"/>
            <a:r>
              <a:rPr lang="ru-RU" sz="4600" dirty="0" smtClean="0">
                <a:latin typeface="Garamond" pitchFamily="18" charset="0"/>
              </a:rPr>
              <a:t>Сказать, который ты в ряду.</a:t>
            </a:r>
          </a:p>
          <a:p>
            <a:pPr algn="ctr"/>
            <a:r>
              <a:rPr lang="ru-RU" sz="4600" dirty="0" smtClean="0">
                <a:latin typeface="Garamond" pitchFamily="18" charset="0"/>
              </a:rPr>
              <a:t>П. Чесноков.</a:t>
            </a:r>
          </a:p>
          <a:p>
            <a:endParaRPr lang="ru-RU" sz="2800" dirty="0"/>
          </a:p>
        </p:txBody>
      </p:sp>
      <p:pic>
        <p:nvPicPr>
          <p:cNvPr id="4" name="Рисунок 3" descr="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9676" y="4437112"/>
            <a:ext cx="3407952" cy="205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2560328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1 вариант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21210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Пятьдесят первый</a:t>
            </a:r>
          </a:p>
          <a:p>
            <a:endParaRPr lang="ru-RU" dirty="0" smtClean="0"/>
          </a:p>
          <a:p>
            <a:r>
              <a:rPr lang="ru-RU" dirty="0" smtClean="0"/>
              <a:t>Двести тридцать</a:t>
            </a:r>
          </a:p>
          <a:p>
            <a:pPr>
              <a:buNone/>
            </a:pPr>
            <a:r>
              <a:rPr lang="ru-RU" dirty="0" smtClean="0"/>
              <a:t> пятого                 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1905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Девяноста восьмого</a:t>
            </a:r>
          </a:p>
          <a:p>
            <a:endParaRPr lang="ru-RU" dirty="0" smtClean="0"/>
          </a:p>
          <a:p>
            <a:r>
              <a:rPr lang="ru-RU" dirty="0" smtClean="0"/>
              <a:t>Четыреста двадцать                            седьмому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96136" y="332656"/>
            <a:ext cx="2560328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2 вариант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0024-024-Prover-seb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77072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864096"/>
          </a:xfrm>
        </p:spPr>
        <p:txBody>
          <a:bodyPr>
            <a:normAutofit fontScale="90000"/>
          </a:bodyPr>
          <a:lstStyle/>
          <a:p>
            <a:pPr marL="36576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Физкультминутка  </a:t>
            </a:r>
            <a:endParaRPr lang="ru-RU" sz="54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39604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Дружно с вами мы считали и про числа рассуждали,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А теперь мы дружно встали, свои косточки размяли.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На счет раз кулак сожмем, на счет два в локтях сожмем.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На счет три — прижмем к плечам, на 4 — к небесам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Хорошо прогнулись, и друг другу улыбнулись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Про пятерку не забудем — добрыми всегда мы будем.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На счет шесть прошу всех сесть.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Числа, я, и вы, друзья, вместе дружная 7-я.</a:t>
            </a:r>
            <a:endParaRPr lang="ru-RU" dirty="0"/>
          </a:p>
        </p:txBody>
      </p:sp>
      <p:pic>
        <p:nvPicPr>
          <p:cNvPr id="4" name="Рисунок 3" descr="oso-1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941168"/>
            <a:ext cx="200025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Собирательные числительные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Составить словосочетание «собирательное числительное + имя существительное»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501008"/>
            <a:ext cx="6552728" cy="2448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2(мужчина), 5(котят), 4(щипцы), 6(ребята), 2(очки), 7(школьники), 3(брюки), 4(волчата), 8(девушки), 15(козлята), 9(гусята).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Дробные числительные</a:t>
            </a:r>
            <a:endParaRPr lang="ru-RU" sz="49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Запишите словами, поставив в форму указанного падежа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2924944"/>
            <a:ext cx="5688632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3/4 класса ( </a:t>
            </a:r>
            <a:r>
              <a:rPr lang="ru-RU" sz="2800" dirty="0" err="1" smtClean="0"/>
              <a:t>Р.п</a:t>
            </a:r>
            <a:r>
              <a:rPr lang="ru-RU" sz="2800" dirty="0" smtClean="0"/>
              <a:t> ),  2/5 вспаханной земли (</a:t>
            </a:r>
            <a:r>
              <a:rPr lang="ru-RU" sz="2800" dirty="0" err="1" smtClean="0"/>
              <a:t>В.п</a:t>
            </a:r>
            <a:r>
              <a:rPr lang="ru-RU" sz="2800" dirty="0" smtClean="0"/>
              <a:t>),  4/10 (</a:t>
            </a:r>
            <a:r>
              <a:rPr lang="ru-RU" sz="2800" dirty="0" err="1" smtClean="0"/>
              <a:t>Д.п</a:t>
            </a:r>
            <a:r>
              <a:rPr lang="ru-RU" sz="2800" dirty="0" smtClean="0"/>
              <a:t>).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ответы-на-вопросы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88024"/>
            <a:ext cx="2759968" cy="20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Тренируем речь</a:t>
            </a:r>
            <a:br>
              <a:rPr lang="ru-RU" sz="49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49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Прочитайте примеры</a:t>
            </a:r>
            <a:endParaRPr lang="ru-RU" sz="49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/>
          <a:lstStyle/>
          <a:p>
            <a:pPr algn="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 536 + 25 = 561</a:t>
            </a:r>
          </a:p>
          <a:p>
            <a:pPr algn="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139 + 84 = 223</a:t>
            </a:r>
          </a:p>
          <a:p>
            <a:pPr algn="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657 - 56 = 601</a:t>
            </a:r>
          </a:p>
          <a:p>
            <a:pPr algn="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468 – 20 = 448</a:t>
            </a:r>
          </a:p>
          <a:p>
            <a:pPr algn="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2/6 + 4/5 </a:t>
            </a:r>
          </a:p>
          <a:p>
            <a:pPr algn="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6 7/8 + 2 5/9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40613054704!Мугалим.2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3519479" cy="423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Минутка поэзии</a:t>
            </a:r>
            <a:endParaRPr lang="ru-RU" sz="49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7498080" cy="35653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714, 15, 3247, </a:t>
            </a:r>
          </a:p>
          <a:p>
            <a:pPr algn="ctr">
              <a:buNone/>
            </a:pPr>
            <a:r>
              <a:rPr lang="ru-RU" dirty="0" smtClean="0"/>
              <a:t>16, 318, 140, 327,</a:t>
            </a:r>
          </a:p>
          <a:p>
            <a:pPr algn="ctr">
              <a:buNone/>
            </a:pPr>
            <a:r>
              <a:rPr lang="ru-RU" dirty="0" smtClean="0"/>
              <a:t>3, 28, 220, 126, 145,</a:t>
            </a:r>
          </a:p>
          <a:p>
            <a:pPr algn="ctr">
              <a:buNone/>
            </a:pPr>
            <a:r>
              <a:rPr lang="ru-RU" dirty="0" smtClean="0"/>
              <a:t>615, 18, 2225,</a:t>
            </a:r>
          </a:p>
          <a:p>
            <a:pPr algn="ctr">
              <a:buNone/>
            </a:pPr>
            <a:r>
              <a:rPr lang="ru-RU" dirty="0" smtClean="0"/>
              <a:t>713, 116, 512, 43,</a:t>
            </a:r>
          </a:p>
          <a:p>
            <a:pPr algn="ctr">
              <a:buNone/>
            </a:pPr>
            <a:r>
              <a:rPr lang="ru-RU" dirty="0" smtClean="0"/>
              <a:t>2000 000, 320, 17, 333.                            </a:t>
            </a:r>
            <a:endParaRPr lang="ru-RU" dirty="0"/>
          </a:p>
        </p:txBody>
      </p:sp>
      <p:pic>
        <p:nvPicPr>
          <p:cNvPr id="4" name="Рисунок 3" descr="alg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484517"/>
            <a:ext cx="3456384" cy="2373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730426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Очевидное – невероятное</a:t>
            </a:r>
            <a:r>
              <a:rPr lang="ru-RU" sz="49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Китайский зубной врач Юн </a:t>
            </a:r>
            <a:r>
              <a:rPr lang="ru-RU" sz="2400" dirty="0" err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Кван</a:t>
            </a:r>
            <a:r>
              <a:rPr lang="ru-RU" sz="240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довольно наглядно напоминал о необходимости ежегодного ухода за зубами. С тех пор пациенты всегда вовремя приходили на профилактический осмотр.  Он построил перед своей клиникой башню высотой 2,5 метра, сложенную из 27999 больных  удаленных зубов. Говорят, его пациенты пришли в восторг от необычного памятника.  </a:t>
            </a:r>
            <a:endParaRPr lang="ru-RU" sz="2400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pic>
        <p:nvPicPr>
          <p:cNvPr id="4" name="Содержимое 3" descr="ochevidnoe_neveroyatnoe_zastavk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607813" flipV="1">
            <a:off x="10408403" y="6601671"/>
            <a:ext cx="621824" cy="84927"/>
          </a:xfrm>
        </p:spPr>
      </p:pic>
      <p:pic>
        <p:nvPicPr>
          <p:cNvPr id="8" name="Содержимое 3" descr="ochevidnoe_neveroyatnoe_zastavk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437112"/>
            <a:ext cx="292608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922114"/>
          </a:xfrm>
        </p:spPr>
        <p:txBody>
          <a:bodyPr>
            <a:noAutofit/>
          </a:bodyPr>
          <a:lstStyle/>
          <a:p>
            <a:pPr algn="ctr"/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Клуб «Знатоки литературы»</a:t>
            </a:r>
            <a:r>
              <a:rPr lang="ru-RU" sz="49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sz="49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7498080" cy="4800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b="1" dirty="0" smtClean="0"/>
              <a:t>Назовите произведения, в названии которых есть числительные, данных авторов</a:t>
            </a:r>
          </a:p>
          <a:p>
            <a:pPr>
              <a:buNone/>
            </a:pPr>
            <a:r>
              <a:rPr lang="ru-RU" b="1" dirty="0" smtClean="0"/>
              <a:t>Сказки:</a:t>
            </a:r>
            <a:r>
              <a:rPr lang="ru-RU" dirty="0" smtClean="0"/>
              <a:t> А.С. Пушкина</a:t>
            </a:r>
          </a:p>
          <a:p>
            <a:pPr>
              <a:buNone/>
            </a:pPr>
            <a:r>
              <a:rPr lang="ru-RU" dirty="0" smtClean="0"/>
              <a:t>                 С.Я. Маршака</a:t>
            </a:r>
          </a:p>
          <a:p>
            <a:pPr>
              <a:buNone/>
            </a:pPr>
            <a:r>
              <a:rPr lang="ru-RU" dirty="0" smtClean="0"/>
              <a:t>                 Ю. </a:t>
            </a:r>
            <a:r>
              <a:rPr lang="ru-RU" dirty="0" err="1" smtClean="0"/>
              <a:t>Олеши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Л.Н. Толстого</a:t>
            </a:r>
          </a:p>
          <a:p>
            <a:pPr>
              <a:buNone/>
            </a:pPr>
            <a:r>
              <a:rPr lang="ru-RU" b="1" dirty="0" smtClean="0"/>
              <a:t>Произведения:</a:t>
            </a:r>
            <a:r>
              <a:rPr lang="ru-RU" dirty="0" smtClean="0"/>
              <a:t> А. Дюма</a:t>
            </a:r>
          </a:p>
          <a:p>
            <a:pPr>
              <a:buNone/>
            </a:pPr>
            <a:r>
              <a:rPr lang="ru-RU" dirty="0" smtClean="0"/>
              <a:t>                                 Ж. Верна</a:t>
            </a:r>
          </a:p>
          <a:p>
            <a:pPr>
              <a:buNone/>
            </a:pPr>
            <a:r>
              <a:rPr lang="ru-RU" dirty="0" smtClean="0"/>
              <a:t>                                 В. Каверина</a:t>
            </a:r>
            <a:endParaRPr lang="ru-RU" dirty="0"/>
          </a:p>
        </p:txBody>
      </p:sp>
      <p:pic>
        <p:nvPicPr>
          <p:cNvPr id="4" name="Рисунок 3" descr="c21d093d8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348880"/>
            <a:ext cx="2951989" cy="221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Творческая работа</a:t>
            </a:r>
            <a:b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sz="49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семейном кругу мы с вами растем.</a:t>
            </a:r>
          </a:p>
          <a:p>
            <a:pPr>
              <a:buNone/>
            </a:pPr>
            <a:r>
              <a:rPr lang="ru-RU" dirty="0" smtClean="0"/>
              <a:t>Основа основ – родительский дом.</a:t>
            </a:r>
          </a:p>
          <a:p>
            <a:pPr>
              <a:buNone/>
            </a:pPr>
            <a:r>
              <a:rPr lang="ru-RU" dirty="0" smtClean="0"/>
              <a:t>В семейном кругу все корни твои,</a:t>
            </a:r>
          </a:p>
          <a:p>
            <a:pPr>
              <a:buNone/>
            </a:pPr>
            <a:r>
              <a:rPr lang="ru-RU" dirty="0" smtClean="0"/>
              <a:t>И в жизнь ты входишь из семьи.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Расскажите о своей семье, используя имена числительные. </a:t>
            </a:r>
            <a:endParaRPr lang="ru-RU" b="1" dirty="0"/>
          </a:p>
        </p:txBody>
      </p:sp>
      <p:pic>
        <p:nvPicPr>
          <p:cNvPr id="4" name="Рисунок 3" descr="0_79699_abdd259c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4581128"/>
            <a:ext cx="2361901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Верные – неверные утверждения</a:t>
            </a:r>
            <a:endParaRPr lang="ru-RU" sz="45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1" name="Рисунок 10" descr="1305031403_psd-check-and-cross-icons12802151024-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725144"/>
            <a:ext cx="2545085" cy="1910900"/>
          </a:xfrm>
          <a:prstGeom prst="rect">
            <a:avLst/>
          </a:prstGeo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35100" y="980729"/>
          <a:ext cx="7499350" cy="5385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1276"/>
                <a:gridCol w="978074"/>
              </a:tblGrid>
              <a:tr h="4133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+/-</a:t>
                      </a:r>
                      <a:endParaRPr lang="ru-RU" sz="24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Числительное –это член предложения ,</a:t>
                      </a:r>
                      <a:r>
                        <a:rPr lang="ru-RU" sz="1400" baseline="0" dirty="0" smtClean="0"/>
                        <a:t> который отвечает на вопросы какой? и  сколько?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_</a:t>
                      </a:r>
                      <a:endParaRPr lang="ru-RU" sz="20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Количественные числительные указывают на порядок предметов при счете.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_</a:t>
                      </a:r>
                      <a:endParaRPr lang="ru-RU" sz="20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Порядковые числительные очень похожи на имена прилагательные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предложении нет ошибки в употреблении числительного.</a:t>
                      </a:r>
                    </a:p>
                    <a:p>
                      <a:r>
                        <a:rPr lang="ru-RU" sz="1400" b="1" dirty="0" smtClean="0"/>
                        <a:t>На обеих  деревьях лопнули почки.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_</a:t>
                      </a:r>
                      <a:endParaRPr lang="ru-RU" sz="20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предложении допущена ошибка в употреблении числительного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sz="1400" b="1" dirty="0" smtClean="0"/>
                        <a:t>В ураган ветер достигал сорок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метров.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предложении нет ошибки в употреблении числительного.</a:t>
                      </a:r>
                    </a:p>
                    <a:p>
                      <a:r>
                        <a:rPr lang="ru-RU" sz="1400" b="1" dirty="0" smtClean="0"/>
                        <a:t>К тридцать второму дому подъехала машина.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 изменении составного количественного меняется каждое слово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предложении нет ошибки в употреблении числительного.  </a:t>
                      </a:r>
                    </a:p>
                    <a:p>
                      <a:r>
                        <a:rPr lang="ru-RU" sz="1400" b="1" dirty="0" smtClean="0"/>
                        <a:t>Двое друзей шли в кино, а двое подруг- на дискотеку.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_</a:t>
                      </a:r>
                      <a:endParaRPr lang="ru-RU" sz="20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 склонении составного порядкового числительного изменяется только последнее слово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</a:tr>
              <a:tr h="413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дробном числительном числитель склоняется как целое число, а знаменатель – как прилагательное.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3"/>
            <a:ext cx="7704856" cy="2952328"/>
          </a:xfrm>
        </p:spPr>
        <p:txBody>
          <a:bodyPr/>
          <a:lstStyle/>
          <a:p>
            <a:pPr algn="ctr">
              <a:buNone/>
            </a:pPr>
            <a:r>
              <a:rPr lang="ru-RU" sz="3100" b="1" dirty="0" smtClean="0">
                <a:latin typeface="Book Antiqua" pitchFamily="18" charset="0"/>
              </a:rPr>
              <a:t>Тема урока русского языка в 6 классе: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latin typeface="Monotype Corsiva" pitchFamily="66" charset="0"/>
              </a:rPr>
              <a:t>повторение по теме </a:t>
            </a:r>
          </a:p>
          <a:p>
            <a:pPr algn="ctr">
              <a:buNone/>
            </a:pPr>
            <a:r>
              <a:rPr lang="ru-RU" sz="5400" dirty="0" smtClean="0">
                <a:latin typeface="Monotype Corsiva" pitchFamily="66" charset="0"/>
              </a:rPr>
              <a:t>«Имя числительное»</a:t>
            </a:r>
          </a:p>
          <a:p>
            <a:endParaRPr lang="ru-RU" dirty="0" smtClean="0"/>
          </a:p>
        </p:txBody>
      </p:sp>
      <p:pic>
        <p:nvPicPr>
          <p:cNvPr id="4" name="Рисунок 3" descr="3721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12976"/>
            <a:ext cx="4032448" cy="2984012"/>
          </a:xfrm>
          <a:prstGeom prst="rect">
            <a:avLst/>
          </a:prstGeom>
        </p:spPr>
      </p:pic>
      <p:pic>
        <p:nvPicPr>
          <p:cNvPr id="5" name="Рисунок 4" descr="1362630595_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4202" y="4365104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Составить кроссворд по теме  «Имя числительное».</a:t>
            </a:r>
          </a:p>
          <a:p>
            <a:pPr>
              <a:buNone/>
            </a:pPr>
            <a:r>
              <a:rPr lang="ru-RU" dirty="0" smtClean="0"/>
              <a:t>http://cross.highcat.org/ru_RU/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2. Написать мини-сочинение о себе с использованием числительных.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Шкала оценок</a:t>
            </a:r>
            <a:endParaRPr lang="ru-RU" sz="45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- молодец, я выполнил все правильно 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- хорошо, но нужно еще постараться 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- мне еще нужно потрудиться.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63688" y="1412776"/>
            <a:ext cx="720080" cy="7200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1680" y="2924944"/>
            <a:ext cx="720080" cy="7200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63688" y="458112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ment_1019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4294"/>
            <a:ext cx="7416824" cy="609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Словарная работа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674056" cy="302433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Миллион, миллиард, одиннадцать, тысяча, девяносто, две тысячи девятый год, сто, двести, триста, четыреста, полтора, полтораста, сорок, двенадцать, шестнадцать, пятеро друзей, седьмой этаж </a:t>
            </a:r>
            <a:endParaRPr lang="ru-RU" dirty="0"/>
          </a:p>
        </p:txBody>
      </p:sp>
      <p:pic>
        <p:nvPicPr>
          <p:cNvPr id="4" name="Рисунок 3" descr="0002-004-Slovarnaja-rabota-Psevdonim-vymyshlennoe-imja-ili-familija-p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221088"/>
            <a:ext cx="3600400" cy="2057371"/>
          </a:xfrm>
          <a:prstGeom prst="rect">
            <a:avLst/>
          </a:prstGeom>
        </p:spPr>
      </p:pic>
      <p:pic>
        <p:nvPicPr>
          <p:cNvPr id="6" name="Рисунок 5" descr="Cel_mai_mare_numar_pr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653136"/>
            <a:ext cx="3496624" cy="196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87624" y="188640"/>
            <a:ext cx="7776864" cy="6408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35896" y="188640"/>
            <a:ext cx="0" cy="6408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00192" y="188640"/>
            <a:ext cx="0" cy="6408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1" idx="1"/>
            <a:endCxn id="11" idx="3"/>
          </p:cNvCxnSpPr>
          <p:nvPr/>
        </p:nvCxnSpPr>
        <p:spPr>
          <a:xfrm>
            <a:off x="1187624" y="3392996"/>
            <a:ext cx="77768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331640" y="1052736"/>
            <a:ext cx="2160240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Простое составное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79912" y="4221088"/>
            <a:ext cx="2448272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Собирательное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51920" y="1052736"/>
            <a:ext cx="2304256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Числительное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31640" y="4221088"/>
            <a:ext cx="2160240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Целое/ дробное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88224" y="4221088"/>
            <a:ext cx="2160240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ПОДУМАЙ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60232" y="1052736"/>
            <a:ext cx="2160240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Порядковое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Числительное</a:t>
            </a:r>
            <a:endParaRPr lang="ru-RU" sz="54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6537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Двойной, тройка, удвоить, второй пятидневный, три, восьмерка, десятка, трехчасовой, односторонний, сотня, сотый, удесятерить, двадцать пять, седьмой, пятилетка, пятиэтажный, тройной, одиннадцать, четверг, сороковой, сто, десятичная (дробь).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Проверьте себя</a:t>
            </a:r>
            <a:endParaRPr lang="ru-RU" sz="54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00808"/>
            <a:ext cx="2016224" cy="3168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существительное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тройка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восьмерка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десятка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пятилетка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четверг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сотня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700808"/>
            <a:ext cx="1800200" cy="3168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Глагол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удвоить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удесятерить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700808"/>
            <a:ext cx="2088232" cy="3168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Имя числительное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второй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три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сотый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двадцать пять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седьмой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одиннадцать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ороковой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есятичная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(дробь)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700808"/>
            <a:ext cx="1872208" cy="3168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Имя прилагательное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двойной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пятидневный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трехчасовой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односторонний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пятиэтажный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тройной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56490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108498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8640"/>
            <a:ext cx="7776864" cy="4896544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Составные числительные</a:t>
            </a:r>
          </a:p>
          <a:p>
            <a:pPr algn="ctr">
              <a:buNone/>
            </a:pPr>
            <a:r>
              <a:rPr lang="ru-RU" dirty="0" smtClean="0"/>
              <a:t>Распределите данные числительные на две группы: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Девятнадцать, сто один, шесть, семьдесят второй, пять, шестьдесят, тридцать три, пятнадцать, восемьсот два.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2420888"/>
            <a:ext cx="223224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Простые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(1 вариант)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176" y="2420888"/>
            <a:ext cx="223224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Составные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(2 вариант)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mage_121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869160"/>
            <a:ext cx="2214275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1700808"/>
            <a:ext cx="3672408" cy="2952328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девятнадцать</a:t>
            </a:r>
          </a:p>
          <a:p>
            <a:r>
              <a:rPr lang="ru-RU" sz="3200" dirty="0" smtClean="0"/>
              <a:t>шесть</a:t>
            </a:r>
          </a:p>
          <a:p>
            <a:r>
              <a:rPr lang="ru-RU" sz="3200" dirty="0" smtClean="0"/>
              <a:t>пять</a:t>
            </a:r>
          </a:p>
          <a:p>
            <a:r>
              <a:rPr lang="ru-RU" sz="3200" dirty="0" smtClean="0"/>
              <a:t>шестьдесят</a:t>
            </a:r>
          </a:p>
          <a:p>
            <a:r>
              <a:rPr lang="ru-RU" sz="3200" dirty="0" smtClean="0"/>
              <a:t>пятнадцать                             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92080" y="1700808"/>
            <a:ext cx="3657600" cy="2232248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сто один</a:t>
            </a:r>
          </a:p>
          <a:p>
            <a:r>
              <a:rPr lang="ru-RU" sz="3200" dirty="0" smtClean="0"/>
              <a:t>семьдесят второй</a:t>
            </a:r>
          </a:p>
          <a:p>
            <a:r>
              <a:rPr lang="ru-RU" sz="3200" dirty="0" smtClean="0"/>
              <a:t>тридцать три</a:t>
            </a:r>
          </a:p>
          <a:p>
            <a:r>
              <a:rPr lang="ru-RU" sz="3200" dirty="0" smtClean="0"/>
              <a:t>восемьсот два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260648"/>
          <a:ext cx="7152456" cy="76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6228"/>
                <a:gridCol w="357622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Простые</a:t>
                      </a:r>
                      <a:endParaRPr lang="ru-RU" sz="4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Составные</a:t>
                      </a:r>
                      <a:endParaRPr lang="ru-RU" sz="4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5256436dfb20e267550000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149080"/>
            <a:ext cx="2492897" cy="2492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952" y="260648"/>
            <a:ext cx="7602048" cy="1143000"/>
          </a:xfrm>
        </p:spPr>
        <p:txBody>
          <a:bodyPr>
            <a:normAutofit/>
          </a:bodyPr>
          <a:lstStyle/>
          <a:p>
            <a:pPr marL="36576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rPr>
              <a:t>Порядковые числительные</a:t>
            </a:r>
            <a:endParaRPr lang="ru-RU" sz="54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Замените количественные числительные порядковыми, запишите их, поставив в указанный падеж.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356992"/>
            <a:ext cx="2880320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вариант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 (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235 (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356992"/>
            <a:ext cx="2880320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вариант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 (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427 (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_121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63742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678</TotalTime>
  <Words>800</Words>
  <Application>Microsoft Office PowerPoint</Application>
  <PresentationFormat>Экран (4:3)</PresentationFormat>
  <Paragraphs>176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 </vt:lpstr>
      <vt:lpstr> </vt:lpstr>
      <vt:lpstr>Словарная работа</vt:lpstr>
      <vt:lpstr>Слайд 4</vt:lpstr>
      <vt:lpstr>Числительное</vt:lpstr>
      <vt:lpstr>Проверьте себя</vt:lpstr>
      <vt:lpstr> </vt:lpstr>
      <vt:lpstr>Слайд 8</vt:lpstr>
      <vt:lpstr>Порядковые числительные</vt:lpstr>
      <vt:lpstr>1 вариант</vt:lpstr>
      <vt:lpstr>Физкультминутка  </vt:lpstr>
      <vt:lpstr> Собирательные числительные  </vt:lpstr>
      <vt:lpstr>Дробные числительные</vt:lpstr>
      <vt:lpstr>Тренируем речь Прочитайте примеры</vt:lpstr>
      <vt:lpstr>Минутка поэзии</vt:lpstr>
      <vt:lpstr>Очевидное – невероятное Китайский зубной врач Юн Кван довольно наглядно напоминал о необходимости ежегодного ухода за зубами. С тех пор пациенты всегда вовремя приходили на профилактический осмотр.  Он построил перед своей клиникой башню высотой 2,5 метра, сложенную из 27999 больных  удаленных зубов. Говорят, его пациенты пришли в восторг от необычного памятника.  </vt:lpstr>
      <vt:lpstr>Клуб «Знатоки литературы» </vt:lpstr>
      <vt:lpstr>Творческая работа </vt:lpstr>
      <vt:lpstr>Верные – неверные утверждения</vt:lpstr>
      <vt:lpstr>Домашнее задание</vt:lpstr>
      <vt:lpstr>Шкала оценок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числительное. Повторение.</dc:title>
  <dc:creator>--</dc:creator>
  <cp:lastModifiedBy>RePack by SPecialiST</cp:lastModifiedBy>
  <cp:revision>75</cp:revision>
  <dcterms:created xsi:type="dcterms:W3CDTF">2015-02-14T16:59:41Z</dcterms:created>
  <dcterms:modified xsi:type="dcterms:W3CDTF">2015-02-17T17:40:09Z</dcterms:modified>
</cp:coreProperties>
</file>